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8" r:id="rId3"/>
    <p:sldId id="259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5" r:id="rId1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411" autoAdjust="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101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8F5A21-48E3-4130-9028-7FA8ECC69699}" type="datetimeFigureOut">
              <a:rPr lang="ru-RU"/>
              <a:pPr>
                <a:defRPr/>
              </a:pPr>
              <a:t>28.10.2015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6ED6B5E-F946-446D-BD29-CF5DECA200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742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D079628-0E2F-43FA-A352-647248EDED35}" type="datetimeFigureOut">
              <a:rPr lang="ru-RU"/>
              <a:pPr>
                <a:defRPr/>
              </a:pPr>
              <a:t>28.10.2015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8B2E19E-C0D6-491E-9A54-8AAB09D268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41511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9BABE4-1198-485A-8DF2-060A0082410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66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A12FC8-9CC2-4EE0-B415-450984DA2A2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420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262A1E-1F7C-4F70-9EA3-C8060854B5E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962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40893B-6CA6-4DA8-8F44-BCFD65A1A09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640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A46C1-58D1-4887-9CFF-237437DF47F9}" type="datetimeFigureOut">
              <a:rPr lang="ru-RU"/>
              <a:pPr>
                <a:defRPr/>
              </a:pPr>
              <a:t>28.10.2015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03F6E-663D-425C-B888-5ED1A5C462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60F1-2DDD-436D-ABBF-B8BBAC057BAE}" type="datetimeFigureOut">
              <a:rPr lang="ru-RU"/>
              <a:pPr>
                <a:defRPr/>
              </a:pPr>
              <a:t>28.10.2015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8614E-4C2B-4AB5-8353-864EC1CBB6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0B1CE-3D83-4252-93B6-3C1816D634E9}" type="datetimeFigureOut">
              <a:rPr lang="ru-RU"/>
              <a:pPr>
                <a:defRPr/>
              </a:pPr>
              <a:t>28.10.2015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277D4-B80F-4747-B6B6-48CEE3B9DF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E8BC1-920C-425F-8EFC-0A3AF67566A5}" type="datetimeFigureOut">
              <a:rPr lang="ru-RU"/>
              <a:pPr>
                <a:defRPr/>
              </a:pPr>
              <a:t>28.10.2015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DEBA6-E2C9-4DA5-90AA-1D1A45E026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A9E10-508E-4073-A045-378F39B6877E}" type="datetimeFigureOut">
              <a:rPr lang="ru-RU"/>
              <a:pPr>
                <a:defRPr/>
              </a:pPr>
              <a:t>28.10.2015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8D042-39A0-4FA3-A9B6-C866A9AEC8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0E7D0-65C7-479F-9C98-6E4876136F70}" type="datetimeFigureOut">
              <a:rPr lang="ru-RU"/>
              <a:pPr>
                <a:defRPr/>
              </a:pPr>
              <a:t>28.10.2015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004D2-A3E0-4E9D-A919-2C7F892181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4CB8D-D851-439E-B2BC-AA54B6B9B1C9}" type="datetimeFigureOut">
              <a:rPr lang="ru-RU"/>
              <a:pPr>
                <a:defRPr/>
              </a:pPr>
              <a:t>28.10.2015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E9980-9E30-4F97-BF7C-3D7F61DF9F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566D3-32E2-44E4-8CAC-19396C6B2A98}" type="datetimeFigureOut">
              <a:rPr lang="ru-RU"/>
              <a:pPr>
                <a:defRPr/>
              </a:pPr>
              <a:t>28.10.2015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F7422-3318-4EDD-9CE0-7578F4BA8E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F1040-5181-44CD-A132-7A12C9975991}" type="datetimeFigureOut">
              <a:rPr lang="ru-RU"/>
              <a:pPr>
                <a:defRPr/>
              </a:pPr>
              <a:t>28.10.2015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4F799-EBBD-460E-BB33-117E853076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2E0D3-F345-4C9A-A801-20CA4D013C65}" type="datetimeFigureOut">
              <a:rPr lang="ru-RU"/>
              <a:pPr>
                <a:defRPr/>
              </a:pPr>
              <a:t>28.10.2015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CE7CA-51D5-4E40-9EB6-16DF8A34B4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F55E3-75B8-4AE3-B4EF-A98FD89C89CA}" type="datetimeFigureOut">
              <a:rPr lang="ru-RU"/>
              <a:pPr>
                <a:defRPr/>
              </a:pPr>
              <a:t>28.10.2015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E087F-E734-401E-BB77-D29FA25615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10124F-F6D8-48E0-9DE6-E5A2CBB059CF}" type="datetimeFigureOut">
              <a:rPr lang="ru-RU"/>
              <a:pPr>
                <a:defRPr/>
              </a:pPr>
              <a:t>28.10.2015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2C974D-5927-432A-8143-1E34AB8514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\\Bugalter-t\E\7 июня\Фото 053.jpg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0796939">
            <a:off x="387083" y="3594966"/>
            <a:ext cx="2535721" cy="306485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lumMod val="20000"/>
                <a:lumOff val="80000"/>
                <a:alpha val="60000"/>
              </a:schemeClr>
            </a:glow>
            <a:softEdge rad="127000"/>
          </a:effectLst>
        </p:spPr>
      </p:pic>
      <p:pic>
        <p:nvPicPr>
          <p:cNvPr id="4" name="Рисунок 3" descr="людиново"/>
          <p:cNvPicPr/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86597" y="793629"/>
            <a:ext cx="10783926" cy="2632975"/>
          </a:xfrm>
          <a:prstGeom prst="rect">
            <a:avLst/>
          </a:prstGeom>
          <a:ln>
            <a:noFill/>
          </a:ln>
          <a:effectLst>
            <a:softEdge rad="2032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3518"/>
            <a:ext cx="9154740" cy="1207697"/>
          </a:xfrm>
        </p:spPr>
        <p:txBody>
          <a:bodyPr rtlCol="0">
            <a:prstTxWarp prst="textChevro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Людиново</a:t>
            </a:r>
            <a:endParaRPr lang="ru-RU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5" cstate="print">
            <a:lum bright="18000"/>
            <a:extLst/>
          </a:blip>
          <a:srcRect/>
          <a:stretch>
            <a:fillRect/>
          </a:stretch>
        </p:blipFill>
        <p:spPr bwMode="auto">
          <a:xfrm>
            <a:off x="225442" y="132276"/>
            <a:ext cx="1078865" cy="1322705"/>
          </a:xfrm>
          <a:prstGeom prst="rect">
            <a:avLst/>
          </a:prstGeom>
          <a:noFill/>
          <a:ln>
            <a:gradFill>
              <a:gsLst>
                <a:gs pos="10000">
                  <a:schemeClr val="accent6">
                    <a:lumMod val="5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</p:pic>
      <p:pic>
        <p:nvPicPr>
          <p:cNvPr id="15365" name="Рисунок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79113" y="55563"/>
            <a:ext cx="13684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\\Bugalter-t\d\МоиДокументы\1\Программа Образование для всех\7 июня\Фото 126.jpg"/>
          <p:cNvPicPr/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3919737" y="4116715"/>
            <a:ext cx="3764915" cy="2501900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  <p:pic>
        <p:nvPicPr>
          <p:cNvPr id="8" name="Рисунок 7" descr="\\Bugalter-t\e\13 05 2015 КалугаВыпуск\IMG_2022.JPG"/>
          <p:cNvPicPr/>
          <p:nvPr/>
        </p:nvPicPr>
        <p:blipFill rotWithShape="1">
          <a:blip r:embed="rId8" cstate="print">
            <a:extLst/>
          </a:blip>
          <a:srcRect l="17591" t="1635" r="311" b="-1635"/>
          <a:stretch/>
        </p:blipFill>
        <p:spPr bwMode="auto">
          <a:xfrm rot="868985">
            <a:off x="8489721" y="3628157"/>
            <a:ext cx="3261360" cy="299847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lumMod val="20000"/>
                <a:lumOff val="80000"/>
                <a:alpha val="60000"/>
              </a:schemeClr>
            </a:glow>
            <a:softEdge rad="127000"/>
          </a:effectLst>
          <a:extLst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5425" y="3073400"/>
            <a:ext cx="11849100" cy="646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ru-RU" alt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endParaRPr lang="ru-RU" altLang="ru-RU" dirty="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5369" name="Rectangle 4"/>
          <p:cNvSpPr>
            <a:spLocks noChangeArrowheads="1"/>
          </p:cNvSpPr>
          <p:nvPr/>
        </p:nvSpPr>
        <p:spPr bwMode="auto">
          <a:xfrm>
            <a:off x="-333375" y="-20638"/>
            <a:ext cx="338138" cy="95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altLang="ru-RU" sz="800"/>
          </a:p>
          <a:p>
            <a:pPr eaLnBrk="0" hangingPunct="0"/>
            <a:r>
              <a:rPr lang="ru-RU" altLang="ru-RU" sz="1100">
                <a:cs typeface="Times New Roman" pitchFamily="18" charset="0"/>
              </a:rPr>
              <a:t>    </a:t>
            </a:r>
            <a:endParaRPr lang="ru-RU" altLang="ru-RU" sz="800"/>
          </a:p>
          <a:p>
            <a:pPr eaLnBrk="0" hangingPunct="0"/>
            <a:r>
              <a:rPr lang="ru-RU" altLang="ru-RU" sz="1100"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1100">
                <a:ea typeface="Calibri" pitchFamily="34" charset="0"/>
                <a:cs typeface="Times New Roman" pitchFamily="18" charset="0"/>
              </a:rPr>
            </a:br>
            <a:endParaRPr lang="ru-RU" altLang="ru-RU" sz="800"/>
          </a:p>
          <a:p>
            <a:pPr eaLnBrk="0" hangingPunct="0"/>
            <a:endParaRPr lang="ru-RU" altLang="ru-RU"/>
          </a:p>
        </p:txBody>
      </p:sp>
      <p:sp>
        <p:nvSpPr>
          <p:cNvPr id="1537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7950" y="3602038"/>
            <a:ext cx="11820525" cy="1655762"/>
          </a:xfrm>
        </p:spPr>
        <p:txBody>
          <a:bodyPr/>
          <a:lstStyle/>
          <a:p>
            <a:pPr eaLnBrk="1" hangingPunct="1"/>
            <a:r>
              <a:rPr lang="ru-RU" altLang="ru-RU" sz="4800" b="1" i="1" smtClean="0">
                <a:solidFill>
                  <a:srgbClr val="538135"/>
                </a:solidFill>
                <a:latin typeface="Arial" charset="0"/>
                <a:cs typeface="Times New Roman" pitchFamily="18" charset="0"/>
              </a:rPr>
              <a:t>«</a:t>
            </a:r>
            <a:r>
              <a:rPr lang="ru-RU" altLang="ru-RU" sz="4800" b="1" i="1" smtClean="0">
                <a:solidFill>
                  <a:srgbClr val="538135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altLang="ru-RU" sz="4800" b="1" i="1" smtClean="0">
                <a:solidFill>
                  <a:srgbClr val="538135"/>
                </a:solidFill>
                <a:latin typeface="Arial" charset="0"/>
                <a:cs typeface="Times New Roman" pitchFamily="18" charset="0"/>
              </a:rPr>
              <a:t> для ВСЕХ»</a:t>
            </a:r>
            <a:endParaRPr lang="ru-RU" sz="480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2946400"/>
            <a:ext cx="1207452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Создание и поддержка инклюзивных коллективов, студий, творческих групп, основанных на принципе совместного творчества детей с инвалидностью и здоровых сверстников и взрослых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\\Bugalter-t\e\13 05 2015 КалугаВыпуск\IMG_2218.JPG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481483" y="228600"/>
            <a:ext cx="5212454" cy="3688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\\Bugalter-t\e\13 05 2015 КалугаВыпуск\IMG_2204.JPG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50408" y="3247390"/>
            <a:ext cx="5176520" cy="3450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\\Bugalter-t\e\13 05 2015 КалугаВыпуск\IMG_2270.JPG"/>
          <p:cNvPicPr/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183195" y="3917576"/>
            <a:ext cx="4019550" cy="3060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\\Bugalter-t\e\13 05 2015 КалугаВыпуск\IMG_2296.JPG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11505" y="0"/>
            <a:ext cx="4528820" cy="3018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110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ru-RU" altLang="ru-RU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\\Bugalter-t\D\МоиДокументы\Новогодняя елка\Елка 2014\брянск\IMG_1114.JPG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0842981">
            <a:off x="171096" y="3250124"/>
            <a:ext cx="5150444" cy="3461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\\Bugalter-t\D\МоиДокументы\Новогодняя елка\Елка 2014\брянск\IMG_1063.JPG"/>
          <p:cNvPicPr/>
          <p:nvPr/>
        </p:nvPicPr>
        <p:blipFill rotWithShape="1">
          <a:blip r:embed="rId3" cstate="print">
            <a:extLst/>
          </a:blip>
          <a:srcRect l="18265" t="11453" r="11261" b="1"/>
          <a:stretch/>
        </p:blipFill>
        <p:spPr bwMode="auto">
          <a:xfrm rot="561359">
            <a:off x="6789618" y="177792"/>
            <a:ext cx="5138936" cy="366155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3" name="Рисунок 2" descr="\\Bugalter-t\D\МоиДокументы\Новогодняя елка\Елка 2014\брянск\IMG_1129.JPG"/>
          <p:cNvPicPr/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85228" y="51583"/>
            <a:ext cx="5697007" cy="374048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" name="Рисунок 3" descr="\\Bugalter-t\D\МоиДокументы\Новогодняя елка\Елка 2014\брянск\IMG_1117.JPG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229534" y="3300623"/>
            <a:ext cx="5623560" cy="3548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9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645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Одна из самых больших удач в жизни человека – это счастливое детство. К, сожалению, оно не всем выпадает в жизни. Но мы в силах это изменить, если каждый сделает одно маленькое добро и поможет ребёнку – эта помощь превратится в огромную удачу</a:t>
            </a:r>
            <a:endParaRPr lang="ru-RU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950986">
            <a:off x="1130124" y="2552828"/>
            <a:ext cx="9010473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500" b="1" dirty="0">
                <a:ln w="13462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Поездка в цирк 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500" b="1" dirty="0">
                <a:ln w="13462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</a:rPr>
              <a:t>Новогоднее представление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\\Bugalter-t\E\ОЛИМПИАДА 2014\IMG_1178.JPG"/>
          <p:cNvPicPr/>
          <p:nvPr/>
        </p:nvPicPr>
        <p:blipFill rotWithShape="1">
          <a:blip r:embed="rId3" cstate="print">
            <a:extLst/>
          </a:blip>
          <a:srcRect t="7382" b="25573"/>
          <a:stretch/>
        </p:blipFill>
        <p:spPr bwMode="auto">
          <a:xfrm>
            <a:off x="8482043" y="-346420"/>
            <a:ext cx="4090670" cy="367157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/>
        </p:spPr>
      </p:pic>
      <p:pic>
        <p:nvPicPr>
          <p:cNvPr id="8" name="Рисунок 7" descr="\\Bugalter-t\E\ОЛИМПИАДА 2014\IMG_0753.JPG"/>
          <p:cNvPicPr/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964952">
            <a:off x="8082215" y="3072801"/>
            <a:ext cx="3299751" cy="3434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1" name="Прямоугольник 1"/>
          <p:cNvSpPr>
            <a:spLocks noChangeArrowheads="1"/>
          </p:cNvSpPr>
          <p:nvPr/>
        </p:nvSpPr>
        <p:spPr bwMode="auto">
          <a:xfrm>
            <a:off x="7851775" y="420688"/>
            <a:ext cx="4089400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Двое участников программы «Образование для ВСЕХ» из Людиновского района были в качестве гостей на Паралимпийских Играх в Сочи в 2014г. Это право было предоставлено им за победу в конкурсе «Спорт в моей жизни». В своих работах ребята писали о том, какую роль играет спорт в их жизни, какие виды спорта они любят, какими спортсменами восхищаются. Акимутин Павел и Кирилина Елизавета подготовили презентации  о своих любимых спортивных увлечениях – футболе и биатлоне.  Их работы стали лучшими. Ребята вместе с родителями провели 3 незабываемых дня на открытии  Паралимпийских Игр Сочи 2014. 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\\Bugalter-t\E\ОЛИМПИАДА 2014\IMG_0626.JPG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-127537" y="-396612"/>
            <a:ext cx="4638040" cy="346456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4" name="Рисунок 3" descr="\\Bugalter-t\e\ОЛИМПИАДА 2014\IMG_1254.JPG"/>
          <p:cNvPicPr/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 rot="5400000">
            <a:off x="3992707" y="250227"/>
            <a:ext cx="2543810" cy="18999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5" name="Рисунок 4" descr="\\Bugalter-t\e\ОЛИМПИАДА 2014\IMG_1210.JPG"/>
          <p:cNvPicPr/>
          <p:nvPr/>
        </p:nvPicPr>
        <p:blipFill rotWithShape="1">
          <a:blip r:embed="rId7" cstate="print">
            <a:extLst/>
          </a:blip>
          <a:srcRect l="1784" t="-28658" r="-1784" b="28658"/>
          <a:stretch/>
        </p:blipFill>
        <p:spPr bwMode="auto">
          <a:xfrm>
            <a:off x="3452495" y="3598184"/>
            <a:ext cx="4556760" cy="34029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/>
        </p:spPr>
      </p:pic>
      <p:pic>
        <p:nvPicPr>
          <p:cNvPr id="6" name="Рисунок 5" descr="\\Bugalter-t\E\ОЛИМПИАДА 2014\IMG_0641.JPG"/>
          <p:cNvPicPr/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 rot="21130977">
            <a:off x="37046" y="2174902"/>
            <a:ext cx="4006850" cy="299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\\Bugalter-t\e\ОЛИМПИАДА 2014\IMG_1413.JPG"/>
          <p:cNvPicPr/>
          <p:nvPr/>
        </p:nvPicPr>
        <p:blipFill rotWithShape="1">
          <a:blip r:embed="rId9" cstate="print">
            <a:extLst/>
          </a:blip>
          <a:srcRect t="19772"/>
          <a:stretch/>
        </p:blipFill>
        <p:spPr bwMode="auto">
          <a:xfrm>
            <a:off x="217352" y="4219575"/>
            <a:ext cx="2795338" cy="26384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Рисунок 8" descr="\\Bugalter-t\E\ОЛИМПИАДА 2014\IMG_1191.JPG"/>
          <p:cNvPicPr/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3415272" y="1950041"/>
            <a:ext cx="4413885" cy="32962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/>
            <a:extrusionClr>
              <a:srgbClr val="FFFFFF"/>
            </a:extrusionClr>
          </a:sp3d>
        </p:spPr>
      </p:pic>
      <p:sp>
        <p:nvSpPr>
          <p:cNvPr id="11" name="TextBox 10"/>
          <p:cNvSpPr txBox="1"/>
          <p:nvPr/>
        </p:nvSpPr>
        <p:spPr>
          <a:xfrm>
            <a:off x="5754688" y="139700"/>
            <a:ext cx="27273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41394" y="140001"/>
            <a:ext cx="381129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66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CC0000">
                        <a:shade val="30000"/>
                        <a:satMod val="115000"/>
                      </a:srgbClr>
                    </a:gs>
                    <a:gs pos="50000">
                      <a:srgbClr val="CC0000">
                        <a:shade val="67500"/>
                        <a:satMod val="115000"/>
                      </a:srgbClr>
                    </a:gs>
                    <a:gs pos="100000">
                      <a:srgbClr val="CC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ПАРАЛИМПИАДА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66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CC0000">
                        <a:shade val="30000"/>
                        <a:satMod val="115000"/>
                      </a:srgbClr>
                    </a:gs>
                    <a:gs pos="50000">
                      <a:srgbClr val="CC0000">
                        <a:shade val="67500"/>
                        <a:satMod val="115000"/>
                      </a:srgbClr>
                    </a:gs>
                    <a:gs pos="100000">
                      <a:srgbClr val="CC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66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CC0000">
                        <a:shade val="30000"/>
                        <a:satMod val="115000"/>
                      </a:srgbClr>
                    </a:gs>
                    <a:gs pos="50000">
                      <a:srgbClr val="CC0000">
                        <a:shade val="67500"/>
                        <a:satMod val="115000"/>
                      </a:srgbClr>
                    </a:gs>
                    <a:gs pos="100000">
                      <a:srgbClr val="CC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СОЧИ 2014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\\Bugalter-t\E\13 05 2015 КалугаВыпуск\IMG_2017.JPG"/>
          <p:cNvPicPr/>
          <p:nvPr/>
        </p:nvPicPr>
        <p:blipFill rotWithShape="1">
          <a:blip r:embed="rId3" cstate="print">
            <a:extLst/>
          </a:blip>
          <a:srcRect t="18068" b="10019"/>
          <a:stretch/>
        </p:blipFill>
        <p:spPr bwMode="auto">
          <a:xfrm>
            <a:off x="0" y="138545"/>
            <a:ext cx="12192000" cy="455814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3" name="Рисунок 2" descr="\\Bugalter-t\E\13 05 2015 КалугаВыпуск\IMG_1798.JPG"/>
          <p:cNvPicPr/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4867854">
            <a:off x="3289" y="3400734"/>
            <a:ext cx="2872105" cy="191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\\Bugalter-t\E\13 05 2015 КалугаВыпуск\IMG_1800.JPG"/>
          <p:cNvPicPr/>
          <p:nvPr/>
        </p:nvPicPr>
        <p:blipFill rotWithShape="1">
          <a:blip r:embed="rId5" cstate="print">
            <a:extLst/>
          </a:blip>
          <a:srcRect l="14459" t="14417" r="11815" b="12008"/>
          <a:stretch/>
        </p:blipFill>
        <p:spPr bwMode="auto">
          <a:xfrm>
            <a:off x="10065198" y="3012432"/>
            <a:ext cx="1945341" cy="2912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Рисунок 6" descr="\\Bugalter-t\E\13 05 2015 КалугаВыпуск\IMG_1807.JPG"/>
          <p:cNvPicPr/>
          <p:nvPr/>
        </p:nvPicPr>
        <p:blipFill rotWithShape="1">
          <a:blip r:embed="rId6" cstate="print">
            <a:extLst/>
          </a:blip>
          <a:srcRect t="19051" r="24580"/>
          <a:stretch/>
        </p:blipFill>
        <p:spPr bwMode="auto">
          <a:xfrm>
            <a:off x="4228844" y="3936336"/>
            <a:ext cx="3590925" cy="2569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" name="Рисунок 8" descr="\\Bugalter-t\E\13 05 2015 КалугаВыпуск\IMG_1816.JPG"/>
          <p:cNvPicPr/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2606566" y="3530992"/>
            <a:ext cx="1724025" cy="2586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\\Bugalter-t\E\13 05 2015 КалугаВыпуск\IMG_1789.JPG"/>
          <p:cNvPicPr/>
          <p:nvPr/>
        </p:nvPicPr>
        <p:blipFill rotWithShape="1">
          <a:blip r:embed="rId8" cstate="print">
            <a:extLst/>
          </a:blip>
          <a:srcRect l="25042" t="35905" r="15677" b="23264"/>
          <a:stretch/>
        </p:blipFill>
        <p:spPr bwMode="auto">
          <a:xfrm>
            <a:off x="9551408" y="4951647"/>
            <a:ext cx="1924050" cy="19875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Рисунок 7" descr="\\Bugalter-t\E\13 05 2015 КалугаВыпуск\IMG_1810.JPG"/>
          <p:cNvPicPr/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7364405" y="2569181"/>
            <a:ext cx="2623820" cy="393636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6" name="Рисунок 5" descr="\\Bugalter-t\E\13 05 2015 КалугаВыпуск\IMG_1832.JPG"/>
          <p:cNvPicPr/>
          <p:nvPr/>
        </p:nvPicPr>
        <p:blipFill rotWithShape="1">
          <a:blip r:embed="rId10" cstate="print">
            <a:extLst/>
          </a:blip>
          <a:srcRect t="11282" b="41668"/>
          <a:stretch/>
        </p:blipFill>
        <p:spPr bwMode="auto">
          <a:xfrm>
            <a:off x="233323" y="4804525"/>
            <a:ext cx="2757170" cy="1945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9705" name="TextBox 9"/>
          <p:cNvSpPr txBox="1">
            <a:spLocks noChangeArrowheads="1"/>
          </p:cNvSpPr>
          <p:nvPr/>
        </p:nvSpPr>
        <p:spPr bwMode="auto">
          <a:xfrm>
            <a:off x="609600" y="138113"/>
            <a:ext cx="114014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>
                <a:latin typeface="Times New Roman" pitchFamily="18" charset="0"/>
                <a:cs typeface="Times New Roman" pitchFamily="18" charset="0"/>
              </a:rPr>
              <a:t>Три года пролетели незаметно. И вот в мае 2015 года мы чествуем первых Людиновских выпускников                             программы «Образование для ВСЕХ»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\\Bugalter-t\E\13 05 2015 КалугаВыпуск\IMG_2135.JPG"/>
          <p:cNvPicPr/>
          <p:nvPr/>
        </p:nvPicPr>
        <p:blipFill rotWithShape="1">
          <a:blip r:embed="rId3" cstate="print">
            <a:extLst/>
          </a:blip>
          <a:srcRect t="24709" b="20910"/>
          <a:stretch/>
        </p:blipFill>
        <p:spPr bwMode="auto">
          <a:xfrm>
            <a:off x="206188" y="161363"/>
            <a:ext cx="11817927" cy="424030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3" name="Рисунок 2" descr="\\Bugalter-t\E\13 05 2015 КалугаВыпуск\IMG_1814.JPG"/>
          <p:cNvPicPr/>
          <p:nvPr/>
        </p:nvPicPr>
        <p:blipFill rotWithShape="1">
          <a:blip r:embed="rId4" cstate="print">
            <a:extLst/>
          </a:blip>
          <a:srcRect t="15808" r="13811" b="7751"/>
          <a:stretch/>
        </p:blipFill>
        <p:spPr bwMode="auto">
          <a:xfrm rot="823337">
            <a:off x="9170811" y="2923153"/>
            <a:ext cx="2412560" cy="3333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" name="Рисунок 3" descr="\\Bugalter-t\E\13 05 2015 КалугаВыпуск\IMG_1815.JPG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15506544">
            <a:off x="-26424" y="3771397"/>
            <a:ext cx="3175635" cy="2117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\\Bugalter-t\E\13 05 2015 КалугаВыпуск\IMG_1812.JPG"/>
          <p:cNvPicPr/>
          <p:nvPr/>
        </p:nvPicPr>
        <p:blipFill rotWithShape="1">
          <a:blip r:embed="rId6" cstate="print">
            <a:extLst/>
          </a:blip>
          <a:srcRect t="17936"/>
          <a:stretch/>
        </p:blipFill>
        <p:spPr bwMode="auto">
          <a:xfrm>
            <a:off x="2916600" y="2808828"/>
            <a:ext cx="2291894" cy="234569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Рисунок 5" descr="\\Bugalter-t\E\13 05 2015 КалугаВыпуск\IMG_1818.JPG"/>
          <p:cNvPicPr/>
          <p:nvPr/>
        </p:nvPicPr>
        <p:blipFill rotWithShape="1">
          <a:blip r:embed="rId7" cstate="print">
            <a:extLst/>
          </a:blip>
          <a:srcRect t="11440" r="19311" b="12100"/>
          <a:stretch/>
        </p:blipFill>
        <p:spPr bwMode="auto">
          <a:xfrm rot="248906">
            <a:off x="6393110" y="2804434"/>
            <a:ext cx="1725295" cy="245237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Рисунок 6" descr="\\Bugalter-t\E\13 05 2015 КалугаВыпуск\IMG_1827.JPG"/>
          <p:cNvPicPr/>
          <p:nvPr/>
        </p:nvPicPr>
        <p:blipFill rotWithShape="1">
          <a:blip r:embed="rId8" cstate="print">
            <a:extLst/>
          </a:blip>
          <a:srcRect l="26287" t="12606" r="21622" b="9061"/>
          <a:stretch/>
        </p:blipFill>
        <p:spPr bwMode="auto">
          <a:xfrm rot="929522">
            <a:off x="4667501" y="4364041"/>
            <a:ext cx="2328688" cy="226032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Рисунок 7" descr="\\Bugalter-t\E\13 05 2015 КалугаВыпуск\IMG_1826.JPG"/>
          <p:cNvPicPr/>
          <p:nvPr/>
        </p:nvPicPr>
        <p:blipFill rotWithShape="1">
          <a:blip r:embed="rId9" cstate="print">
            <a:extLst/>
          </a:blip>
          <a:srcRect l="9533" t="24083" r="23592" b="34206"/>
          <a:stretch/>
        </p:blipFill>
        <p:spPr bwMode="auto">
          <a:xfrm>
            <a:off x="7482292" y="4461510"/>
            <a:ext cx="2721068" cy="239649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Рисунок 8" descr="\\Bugalter-t\E\13 05 2015 КалугаВыпуск\IMG_1795.JPG"/>
          <p:cNvPicPr/>
          <p:nvPr/>
        </p:nvPicPr>
        <p:blipFill rotWithShape="1">
          <a:blip r:embed="rId10" cstate="print">
            <a:extLst/>
          </a:blip>
          <a:srcRect t="15858" r="19333" b="20712"/>
          <a:stretch/>
        </p:blipFill>
        <p:spPr bwMode="auto">
          <a:xfrm>
            <a:off x="2131871" y="4590066"/>
            <a:ext cx="2518548" cy="23209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1" name="TextBox 10"/>
          <p:cNvSpPr txBox="1"/>
          <p:nvPr/>
        </p:nvSpPr>
        <p:spPr>
          <a:xfrm>
            <a:off x="735013" y="6337300"/>
            <a:ext cx="107854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нас сделал сильнее, увереннее, успешнее…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023" y="-98612"/>
            <a:ext cx="12607929" cy="720762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08958" y="125884"/>
            <a:ext cx="11360989" cy="1530387"/>
          </a:xfrm>
          <a:prstGeom prst="rect">
            <a:avLst/>
          </a:prstGeom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r>
              <a:rPr lang="ru-RU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 Людиново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4287" y="4631530"/>
            <a:ext cx="11846943" cy="13479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rgbClr val="92D05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Спасибо, что Вы с нами !</a:t>
            </a:r>
            <a:endParaRPr lang="ru-RU" sz="5400" b="1" cap="none" spc="0" dirty="0">
              <a:ln w="6600">
                <a:solidFill>
                  <a:srgbClr val="92D05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95246" y="6058498"/>
            <a:ext cx="5275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МР «Город Людиново и Людиновский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1615796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80" y="152400"/>
            <a:ext cx="6567170" cy="454152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673850" y="612775"/>
            <a:ext cx="5518150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 eaLnBrk="0" hangingPunct="0"/>
            <a:r>
              <a:rPr lang="ru-RU" altLang="ru-RU" sz="1600" i="1">
                <a:cs typeface="Times New Roman" pitchFamily="18" charset="0"/>
              </a:rPr>
              <a:t> </a:t>
            </a: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Социальная программа «Образование для ВСЕХ» была учреждена в 2012г. в рамках международного корпоративного проекта Samsung «Надежду – детям» и нацелена на помощь в освоении компьютера и социализации детей с ограниченными возможностями здоровья. При содействии Благотворительного фонда помощи детям «Детские Домики» Samsung выступает в качестве Генерального партнера программы и обеспечивает финансовую и техническую поддержку. Компания предоставляет ее участникам ноутбуки, принтеры с расходными материалами и услуги по сервисному обслуживанию оргтехники, подключение к сети Интернет. Партнер по программе, Благотворительный фонд помощи детям </a:t>
            </a:r>
            <a:r>
              <a:rPr lang="ru-RU" altLang="ru-RU" sz="1600">
                <a:solidFill>
                  <a:srgbClr val="2E74B5"/>
                </a:solidFill>
                <a:latin typeface="Times New Roman" pitchFamily="18" charset="0"/>
                <a:cs typeface="Times New Roman" pitchFamily="18" charset="0"/>
              </a:rPr>
              <a:t>"Детские Домики"</a:t>
            </a: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, занимается комплексным сопровождением детей-участников программы и взаимодействием с волонтерами, которые помогают детям освоить компьютер и получить дополнительное образование с учетом индивидуальных потребностей каждого ребенка.</a:t>
            </a:r>
          </a:p>
          <a:p>
            <a:pPr indent="449263" algn="just" eaLnBrk="0" hangingPunct="0"/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За 2012–2014гг. в программу «Образование для ВСЕХ» было включено около </a:t>
            </a:r>
            <a:r>
              <a:rPr lang="ru-RU" altLang="ru-RU" sz="16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1 000</a:t>
            </a: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 детей и подростков от </a:t>
            </a:r>
            <a:r>
              <a:rPr lang="ru-RU" altLang="ru-RU" sz="16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altLang="ru-RU" sz="16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 лет из семи регионов России: Московской, Новосибирской, Калужской, Рязанской, Самарской, Волгоградской областей и Республики Татарстан. С начала 2014г. проект реализуется в Республике Беларусь.</a:t>
            </a:r>
            <a:endParaRPr lang="ru-RU" alt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1"/>
          <p:cNvSpPr>
            <a:spLocks noChangeArrowheads="1"/>
          </p:cNvSpPr>
          <p:nvPr/>
        </p:nvSpPr>
        <p:spPr bwMode="auto">
          <a:xfrm>
            <a:off x="152400" y="-650875"/>
            <a:ext cx="4348163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</a:p>
          <a:p>
            <a:pPr algn="just"/>
            <a:endParaRPr lang="ru-RU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феврале  2013 года в Людиновском районе начал работу Российский Благотворительный фонд помощи детям «Детские Домики» по программе «Образование для ВСЕХ». Благотворительная программа «Образование для В</a:t>
            </a:r>
            <a:r>
              <a:rPr lang="en-US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ЕХ» направлена на оказание адресной помощи в сфере образования и карьеры детям и подросткам, находящимся на домашнем обучении в связи с</a:t>
            </a:r>
            <a:r>
              <a:rPr lang="ru-RU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ограниченными возможностями здоровья.</a:t>
            </a:r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>
            <a:off x="152400" y="5160963"/>
            <a:ext cx="11896725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Проект позволил детям, обучающимся на дому иметь быстрый доступ к масштабному информационному ресурсу знаний для оперативного разрешения конкретных профессиональных и жизненных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ситуаций, получения необходимых информационных материалов. Участники проекта имеют возможность для общения, они стали дружной единой семьей.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0880" y="80789"/>
            <a:ext cx="7691120" cy="508048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\\Bugalter-t\d\МоиДокументы\1\Программа Образование для всех\7 июня\Фото 121.jpg"/>
          <p:cNvPicPr/>
          <p:nvPr/>
        </p:nvPicPr>
        <p:blipFill rotWithShape="1">
          <a:blip r:embed="rId2" cstate="print">
            <a:extLst/>
          </a:blip>
          <a:srcRect t="17321" r="3713" b="20750"/>
          <a:stretch/>
        </p:blipFill>
        <p:spPr bwMode="auto">
          <a:xfrm>
            <a:off x="101600" y="101600"/>
            <a:ext cx="11917680" cy="4216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/>
        </p:spPr>
      </p:pic>
      <p:sp>
        <p:nvSpPr>
          <p:cNvPr id="19458" name="Прямоугольник 2"/>
          <p:cNvSpPr>
            <a:spLocks noChangeArrowheads="1"/>
          </p:cNvSpPr>
          <p:nvPr/>
        </p:nvSpPr>
        <p:spPr bwMode="auto">
          <a:xfrm>
            <a:off x="193675" y="101600"/>
            <a:ext cx="118252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программе приняли участие 19 детей в возрасте от 9 до 17 лет, имеющих ограничения в здоровье и обучающиеся в общеобразовательных учреждениях г.Людиново и Людиновского района на надомном обучении. Все ребята успешно включены в проект.</a:t>
            </a:r>
          </a:p>
        </p:txBody>
      </p:sp>
      <p:pic>
        <p:nvPicPr>
          <p:cNvPr id="4" name="Рисунок 3" descr="\\Bugalter-t\d\МоиДокументы\1\Программа Образование для всех\7 июня\Фото 084.jpg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73236" y="3367374"/>
            <a:ext cx="1578613" cy="19886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\\Bugalter-t\d\МоиДокументы\1\Программа Образование для всех\7 июня\Фото 093.jpg"/>
          <p:cNvPicPr/>
          <p:nvPr/>
        </p:nvPicPr>
        <p:blipFill rotWithShape="1">
          <a:blip r:embed="rId4" cstate="print">
            <a:extLst/>
          </a:blip>
          <a:srcRect b="24128"/>
          <a:stretch/>
        </p:blipFill>
        <p:spPr bwMode="auto">
          <a:xfrm rot="21158882">
            <a:off x="1948822" y="2986284"/>
            <a:ext cx="1769796" cy="20726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Рисунок 5" descr="\\Bugalter-t\d\МоиДокументы\1\Программа Образование для всех\7 июня\Фото 105.jpg"/>
          <p:cNvPicPr/>
          <p:nvPr/>
        </p:nvPicPr>
        <p:blipFill rotWithShape="1">
          <a:blip r:embed="rId5" cstate="print">
            <a:extLst/>
          </a:blip>
          <a:srcRect t="18259" r="15962" b="11690"/>
          <a:stretch/>
        </p:blipFill>
        <p:spPr bwMode="auto">
          <a:xfrm rot="20680518">
            <a:off x="4139314" y="3592432"/>
            <a:ext cx="2266484" cy="29468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Рисунок 7" descr="\\Bugalter-t\d\МоиДокументы\1\Программа Образование для всех\7 июня\Фото 096.jpg"/>
          <p:cNvPicPr/>
          <p:nvPr/>
        </p:nvPicPr>
        <p:blipFill rotWithShape="1">
          <a:blip r:embed="rId6" cstate="print">
            <a:extLst/>
          </a:blip>
          <a:srcRect t="18735" b="13524"/>
          <a:stretch/>
        </p:blipFill>
        <p:spPr bwMode="auto">
          <a:xfrm rot="20701488">
            <a:off x="512117" y="4887871"/>
            <a:ext cx="1755834" cy="182006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Рисунок 6" descr="\\Bugalter-t\d\МоиДокументы\1\Программа Образование для всех\7 июня\Фото 102.jpg"/>
          <p:cNvPicPr/>
          <p:nvPr/>
        </p:nvPicPr>
        <p:blipFill rotWithShape="1">
          <a:blip r:embed="rId7" cstate="print">
            <a:extLst/>
          </a:blip>
          <a:srcRect t="4563" b="13115"/>
          <a:stretch/>
        </p:blipFill>
        <p:spPr bwMode="auto">
          <a:xfrm flipH="1">
            <a:off x="2369388" y="4777199"/>
            <a:ext cx="1642875" cy="1923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464" name="Рисунок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196513" y="2251075"/>
            <a:ext cx="1893887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\\Bugalter-t\d\МоиДокументы\1\Программа Образование для всех\7 июня\Фото 099.jpg"/>
          <p:cNvPicPr/>
          <p:nvPr/>
        </p:nvPicPr>
        <p:blipFill rotWithShape="1">
          <a:blip r:embed="rId9" cstate="print">
            <a:extLst/>
          </a:blip>
          <a:srcRect t="7528" r="11111" b="5528"/>
          <a:stretch/>
        </p:blipFill>
        <p:spPr bwMode="auto">
          <a:xfrm rot="20548442">
            <a:off x="9212356" y="3700893"/>
            <a:ext cx="2031365" cy="298958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Рисунок 10" descr="\\Bugalter-t\d\МоиДокументы\1\Программа Образование для всех\7 июня\Фото 090.jpg"/>
          <p:cNvPicPr/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7377906" y="4361715"/>
            <a:ext cx="1954483" cy="2565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\\Bugalter-t\d\МоиДокументы\1\Программа Образование для всех\7 июня\Фото 109.jpg"/>
          <p:cNvPicPr/>
          <p:nvPr/>
        </p:nvPicPr>
        <p:blipFill rotWithShape="1">
          <a:blip r:embed="rId11" cstate="print">
            <a:extLst/>
          </a:blip>
          <a:srcRect b="25671"/>
          <a:stretch/>
        </p:blipFill>
        <p:spPr bwMode="auto">
          <a:xfrm rot="585281">
            <a:off x="6055139" y="2821424"/>
            <a:ext cx="1876333" cy="2199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\\Bugalter-t\E\Дети-инвалиды\Изображение 129.jpg"/>
          <p:cNvPicPr/>
          <p:nvPr/>
        </p:nvPicPr>
        <p:blipFill rotWithShape="1">
          <a:blip r:embed="rId2" cstate="print">
            <a:extLst/>
          </a:blip>
          <a:srcRect t="4296" b="17008"/>
          <a:stretch/>
        </p:blipFill>
        <p:spPr bwMode="auto">
          <a:xfrm>
            <a:off x="129396" y="0"/>
            <a:ext cx="11947585" cy="447921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3" name="Рисунок 2" descr="\\Bugalter-t\E\Дети-инвалиды\Изображение 079.jpg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1095616">
            <a:off x="83750" y="3729402"/>
            <a:ext cx="1925955" cy="2898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\\Bugalter-t\E\Дети-инвалиды\Изображение 086.jpg"/>
          <p:cNvPicPr/>
          <p:nvPr/>
        </p:nvPicPr>
        <p:blipFill rotWithShape="1">
          <a:blip r:embed="rId4" cstate="print">
            <a:extLst/>
          </a:blip>
          <a:srcRect t="15850"/>
          <a:stretch/>
        </p:blipFill>
        <p:spPr bwMode="auto">
          <a:xfrm>
            <a:off x="1753974" y="3328490"/>
            <a:ext cx="1663700" cy="2106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Рисунок 4" descr="\\Bugalter-t\E\Дети-инвалиды\Изображение 098.jpg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flipH="1">
            <a:off x="3772170" y="2950174"/>
            <a:ext cx="2331018" cy="2718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\\Bugalter-t\E\Дети-инвалиды\Изображение 095.jpg"/>
          <p:cNvPicPr/>
          <p:nvPr/>
        </p:nvPicPr>
        <p:blipFill rotWithShape="1">
          <a:blip r:embed="rId6" cstate="print">
            <a:extLst/>
          </a:blip>
          <a:srcRect b="12083"/>
          <a:stretch/>
        </p:blipFill>
        <p:spPr bwMode="auto">
          <a:xfrm>
            <a:off x="2873158" y="4786822"/>
            <a:ext cx="2027371" cy="207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\\Bugalter-t\E\Дети-инвалиды\Изображение 108.jpg"/>
          <p:cNvPicPr/>
          <p:nvPr/>
        </p:nvPicPr>
        <p:blipFill rotWithShape="1">
          <a:blip r:embed="rId7" cstate="print">
            <a:extLst/>
          </a:blip>
          <a:srcRect l="12315" t="6051" r="22625" b="22942"/>
          <a:stretch/>
        </p:blipFill>
        <p:spPr bwMode="auto">
          <a:xfrm rot="670758">
            <a:off x="10194222" y="4036162"/>
            <a:ext cx="1637665" cy="268859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Рисунок 7" descr="\\Bugalter-t\E\Дети-инвалиды\Изображение 103.jpg"/>
          <p:cNvPicPr/>
          <p:nvPr/>
        </p:nvPicPr>
        <p:blipFill rotWithShape="1">
          <a:blip r:embed="rId8" cstate="print">
            <a:extLst/>
          </a:blip>
          <a:srcRect t="5807" r="23071" b="21706"/>
          <a:stretch/>
        </p:blipFill>
        <p:spPr bwMode="auto">
          <a:xfrm>
            <a:off x="8249095" y="3142147"/>
            <a:ext cx="1929765" cy="2735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" name="Рисунок 8" descr="C:\Users\User\Desktop\Изображение 088.jpg"/>
          <p:cNvPicPr/>
          <p:nvPr/>
        </p:nvPicPr>
        <p:blipFill rotWithShape="1">
          <a:blip r:embed="rId9" cstate="print">
            <a:extLst/>
          </a:blip>
          <a:srcRect t="27179" r="24444"/>
          <a:stretch/>
        </p:blipFill>
        <p:spPr bwMode="auto">
          <a:xfrm>
            <a:off x="7721882" y="4772977"/>
            <a:ext cx="1512570" cy="21939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Рисунок 9" descr="C:\Users\User\Desktop\Изображение 082.jpg"/>
          <p:cNvPicPr/>
          <p:nvPr/>
        </p:nvPicPr>
        <p:blipFill rotWithShape="1">
          <a:blip r:embed="rId10" cstate="print">
            <a:extLst/>
          </a:blip>
          <a:srcRect l="4715" t="12092" r="677" b="23568"/>
          <a:stretch/>
        </p:blipFill>
        <p:spPr bwMode="auto">
          <a:xfrm rot="944062">
            <a:off x="5828678" y="4493434"/>
            <a:ext cx="1960880" cy="2005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User\Desktop\Изображение 060.jpg"/>
          <p:cNvPicPr/>
          <p:nvPr/>
        </p:nvPicPr>
        <p:blipFill rotWithShape="1">
          <a:blip r:embed="rId2" cstate="print">
            <a:extLst/>
          </a:blip>
          <a:srcRect t="33783" b="6910"/>
          <a:stretch/>
        </p:blipFill>
        <p:spPr bwMode="auto">
          <a:xfrm>
            <a:off x="389450" y="3830128"/>
            <a:ext cx="11067691" cy="302787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76275"/>
          </a:xfrm>
        </p:spPr>
        <p:txBody>
          <a:bodyPr/>
          <a:lstStyle/>
          <a:p>
            <a:pPr eaLnBrk="1" hangingPunct="1"/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Современное состояние индивидуального обучения на дому, к сожалению,  не отвечает требованиям целостного подхода к личности больного ребенка, ибо успех реабилитации таких детей значительно зависит от развития у них </a:t>
            </a:r>
          </a:p>
        </p:txBody>
      </p:sp>
      <p:pic>
        <p:nvPicPr>
          <p:cNvPr id="21507" name="Объект 4" descr="C:\Users\User\Desktop\Изображение 164.jpg"/>
          <p:cNvPicPr>
            <a:picLocks noGrp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6838" y="846138"/>
            <a:ext cx="5070475" cy="3443287"/>
          </a:xfrm>
        </p:spPr>
      </p:pic>
      <p:pic>
        <p:nvPicPr>
          <p:cNvPr id="21508" name="Объект 5" descr="C:\Users\User\Desktop\DSC_0027.JPG"/>
          <p:cNvPicPr>
            <a:picLocks noGrp="1"/>
          </p:cNvPicPr>
          <p:nvPr>
            <p:ph sz="half" idx="2"/>
          </p:nvPr>
        </p:nvPicPr>
        <p:blipFill>
          <a:blip r:embed="rId4"/>
          <a:srcRect l="14122"/>
          <a:stretch>
            <a:fillRect/>
          </a:stretch>
        </p:blipFill>
        <p:spPr>
          <a:xfrm>
            <a:off x="8464550" y="846138"/>
            <a:ext cx="3651250" cy="2813050"/>
          </a:xfrm>
        </p:spPr>
      </p:pic>
      <p:sp>
        <p:nvSpPr>
          <p:cNvPr id="21509" name="Прямоугольник 6"/>
          <p:cNvSpPr>
            <a:spLocks noChangeArrowheads="1"/>
          </p:cNvSpPr>
          <p:nvPr/>
        </p:nvSpPr>
        <p:spPr bwMode="auto">
          <a:xfrm>
            <a:off x="5011738" y="552450"/>
            <a:ext cx="3544887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эмоционально-волевой сферы и  личностных особенностей.  В личности ребенка-инвалида идет постоянная борьба между социальным и биологическим. Если общество оставляет его без внимания и заботы, то он попадает под власть физических недугов, которые определяют его характер, отношения с людьми, семейное положение, уровень образования, карьеру, в общем весь жизненный путь. Если же социум берет человека под свою опеку, то влияние инвалидности отступает на задний план.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Программа «Образование для ВСЕХ» позволила людиновским девочкам, мальчикам и их родителям приобретать навыки общения,  адаптации в обществе, понять, что окружающие их люди и семья — это та среда, в которой у ребенка  формируется представление о себе —"Я —, где он принимает первые решения относительно себя, и где начинается его социальная природа. Участники программы помогают друг другу  стать компетентными людьми,  у которых формируется чувства собственного достоинства для  достижения определенного общественного положения.</a:t>
            </a:r>
          </a:p>
        </p:txBody>
      </p:sp>
      <p:pic>
        <p:nvPicPr>
          <p:cNvPr id="5" name="Объект 4" descr="\\Bugalter-t\E\13 05 2015 КалугаВыпуск\IMG_2183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233080" y="2058241"/>
            <a:ext cx="5342965" cy="3786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 descr="\\Bugalter-t\e\Презинтация мероприятий\ТАТЬЯНА  НИКОЛАЕВНА\P1170001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6813176" y="2971800"/>
            <a:ext cx="5181600" cy="3886200"/>
          </a:xfrm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 rot="21155084">
            <a:off x="176505" y="2031251"/>
            <a:ext cx="10032073" cy="1518066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95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Совместно проведенное время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95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сблизило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\\Bugalter-t\E\13 05 2015 КалугаВыпуск\IMG_2126.JPG"/>
          <p:cNvPicPr/>
          <p:nvPr/>
        </p:nvPicPr>
        <p:blipFill rotWithShape="1">
          <a:blip r:embed="rId2" cstate="print">
            <a:extLst/>
          </a:blip>
          <a:srcRect t="21822" r="9040" b="3823"/>
          <a:stretch/>
        </p:blipFill>
        <p:spPr bwMode="auto">
          <a:xfrm>
            <a:off x="6849035" y="-158973"/>
            <a:ext cx="4222377" cy="383689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Рисунок 2" descr="\\Bugalter-t\E\День инвалида 2014 ДДТ\IMG_0795.JPG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294768" y="3677920"/>
            <a:ext cx="4647565" cy="3098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\\Bugalter-t\E\13 05 2015 КалугаВыпуск\IMG_2118.JPG"/>
          <p:cNvPicPr/>
          <p:nvPr/>
        </p:nvPicPr>
        <p:blipFill rotWithShape="1">
          <a:blip r:embed="rId4" cstate="print">
            <a:extLst/>
          </a:blip>
          <a:srcRect t="27191" r="14397" b="30035"/>
          <a:stretch/>
        </p:blipFill>
        <p:spPr bwMode="auto">
          <a:xfrm>
            <a:off x="396837" y="3379694"/>
            <a:ext cx="5191760" cy="347830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Рисунок 4" descr="\\Bugalter-t\E\13 05 2015 КалугаВыпуск\IMG_1869.JPG"/>
          <p:cNvPicPr/>
          <p:nvPr/>
        </p:nvPicPr>
        <p:blipFill rotWithShape="1">
          <a:blip r:embed="rId5" cstate="print">
            <a:extLst/>
          </a:blip>
          <a:srcRect l="8044" t="9647"/>
          <a:stretch/>
        </p:blipFill>
        <p:spPr bwMode="auto">
          <a:xfrm>
            <a:off x="591670" y="116542"/>
            <a:ext cx="5105231" cy="3074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  <a:p>
            <a:pPr eaLnBrk="0" hangingPunct="0"/>
            <a:r>
              <a:rPr lang="ru-RU" altLang="ru-RU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altLang="ru-RU">
                <a:solidFill>
                  <a:srgbClr val="000000"/>
                </a:solidFill>
                <a:cs typeface="Times New Roman" pitchFamily="18" charset="0"/>
              </a:rPr>
            </a:br>
            <a:endParaRPr lang="ru-RU" altLang="ru-RU" sz="800"/>
          </a:p>
          <a:p>
            <a:pPr eaLnBrk="0" hangingPunct="0"/>
            <a:endParaRPr lang="ru-RU" alt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\\Bugalter-t\E\16 04 2015 (5)\IMG_0995.JPG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565102" y="205740"/>
            <a:ext cx="5469890" cy="3646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\\Bugalter-t\E\16 04 2015 (5)\IMG_0936.JPG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09438" y="3364230"/>
            <a:ext cx="5080635" cy="3387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\\Bugalter-t\D\МоиДокументы\Новогодняя елка\Елка 2014\дк\IMG_1197.JPG"/>
          <p:cNvPicPr/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41817" y="205740"/>
            <a:ext cx="4429760" cy="2952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esktop\P1160790.JPG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423138" y="4057650"/>
            <a:ext cx="4291330" cy="26879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110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ru-RU" altLang="ru-RU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695</Words>
  <Application>Microsoft Office PowerPoint</Application>
  <PresentationFormat>Широкоэкранный</PresentationFormat>
  <Paragraphs>42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Город Людиново</vt:lpstr>
      <vt:lpstr>Презентация PowerPoint</vt:lpstr>
      <vt:lpstr>Презентация PowerPoint</vt:lpstr>
      <vt:lpstr>Презентация PowerPoint</vt:lpstr>
      <vt:lpstr>Презентация PowerPoint</vt:lpstr>
      <vt:lpstr>Современное состояние индивидуального обучения на дому, к сожалению,  не отвечает требованиям целостного подхода к личности больного ребенка, ибо успех реабилитации таких детей значительно зависит от развития у них </vt:lpstr>
      <vt:lpstr>Программа «Образование для ВСЕХ» позволила людиновским девочкам, мальчикам и их родителям приобретать навыки общения,  адаптации в обществе, понять, что окружающие их люди и семья — это та среда, в которой у ребенка  формируется представление о себе —"Я —, где он принимает первые решения относительно себя, и где начинается его социальная природа. Участники программы помогают друг другу  стать компетентными людьми,  у которых формируется чувства собственного достоинства для  достижения определенного общественного положения.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31</cp:revision>
  <dcterms:created xsi:type="dcterms:W3CDTF">2015-10-26T13:15:26Z</dcterms:created>
  <dcterms:modified xsi:type="dcterms:W3CDTF">2015-10-28T09:04:31Z</dcterms:modified>
</cp:coreProperties>
</file>